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4" r:id="rId4"/>
    <p:sldId id="260" r:id="rId5"/>
    <p:sldId id="259" r:id="rId6"/>
    <p:sldId id="270" r:id="rId7"/>
    <p:sldId id="267" r:id="rId8"/>
    <p:sldId id="268" r:id="rId9"/>
    <p:sldId id="269" r:id="rId10"/>
    <p:sldId id="266" r:id="rId11"/>
    <p:sldId id="273" r:id="rId12"/>
    <p:sldId id="272" r:id="rId13"/>
    <p:sldId id="261" r:id="rId14"/>
    <p:sldId id="262" r:id="rId15"/>
    <p:sldId id="276" r:id="rId16"/>
    <p:sldId id="277" r:id="rId17"/>
    <p:sldId id="265" r:id="rId18"/>
    <p:sldId id="275" r:id="rId19"/>
  </p:sldIdLst>
  <p:sldSz cx="18288000" cy="10287000"/>
  <p:notesSz cx="6858000" cy="9144000"/>
  <p:embeddedFontLst>
    <p:embeddedFont>
      <p:font typeface="Open Sans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63369" autoAdjust="0"/>
  </p:normalViewPr>
  <p:slideViewPr>
    <p:cSldViewPr>
      <p:cViewPr varScale="1">
        <p:scale>
          <a:sx n="49" d="100"/>
          <a:sy n="49" d="100"/>
        </p:scale>
        <p:origin x="1416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svg>
</file>

<file path=ppt/media/image21.jpe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jpeg>
</file>

<file path=ppt/media/image29.jpeg>
</file>

<file path=ppt/media/image3.svg>
</file>

<file path=ppt/media/image30.jpeg>
</file>

<file path=ppt/media/image31.png>
</file>

<file path=ppt/media/image32.svg>
</file>

<file path=ppt/media/image33.png>
</file>

<file path=ppt/media/image34.sv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jpe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svg>
</file>

<file path=ppt/media/image50.png>
</file>

<file path=ppt/media/image51.png>
</file>

<file path=ppt/media/image52.png>
</file>

<file path=ppt/media/image53.jpeg>
</file>

<file path=ppt/media/image54.png>
</file>

<file path=ppt/media/image55.svg>
</file>

<file path=ppt/media/image56.png>
</file>

<file path=ppt/media/image57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3FAD0D-CCA5-4BBC-B104-110B288BED80}" type="datetimeFigureOut">
              <a:rPr lang="en-BE" smtClean="0"/>
              <a:t>21/05/2024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6E4395-7487-4FC3-AAC4-64E07C5A41C3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30467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b="1" dirty="0"/>
              <a:t>REST</a:t>
            </a:r>
            <a:r>
              <a:rPr lang="fr-BE" dirty="0"/>
              <a:t>: </a:t>
            </a:r>
            <a:r>
              <a:rPr lang="fr-BE" dirty="0" err="1"/>
              <a:t>Representational</a:t>
            </a:r>
            <a:r>
              <a:rPr lang="fr-BE" dirty="0"/>
              <a:t> state </a:t>
            </a:r>
            <a:r>
              <a:rPr lang="fr-BE" dirty="0" err="1"/>
              <a:t>transfer</a:t>
            </a:r>
            <a:endParaRPr lang="fr-BE" dirty="0"/>
          </a:p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E4395-7487-4FC3-AAC4-64E07C5A41C3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20144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E4395-7487-4FC3-AAC4-64E07C5A41C3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69566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b="1" dirty="0"/>
              <a:t>PATCH: </a:t>
            </a:r>
            <a:r>
              <a:rPr lang="fr-BE" b="0" dirty="0"/>
              <a:t>Partial PUT</a:t>
            </a:r>
          </a:p>
          <a:p>
            <a:r>
              <a:rPr lang="fr-BE" b="1" dirty="0"/>
              <a:t>OPTIONS: </a:t>
            </a:r>
            <a:r>
              <a:rPr lang="fr-BE" b="0" dirty="0" err="1"/>
              <a:t>Preflight</a:t>
            </a:r>
            <a:r>
              <a:rPr lang="fr-BE" b="0" dirty="0"/>
              <a:t>: </a:t>
            </a:r>
            <a:r>
              <a:rPr lang="fr-BE" b="0" dirty="0" err="1"/>
              <a:t>find</a:t>
            </a:r>
            <a:r>
              <a:rPr lang="fr-BE" b="0" dirty="0"/>
              <a:t> out </a:t>
            </a:r>
            <a:r>
              <a:rPr lang="fr-BE" b="0" dirty="0" err="1"/>
              <a:t>what</a:t>
            </a:r>
            <a:r>
              <a:rPr lang="fr-BE" b="0" dirty="0"/>
              <a:t> </a:t>
            </a:r>
            <a:r>
              <a:rPr lang="fr-BE" b="0" dirty="0" err="1"/>
              <a:t>methods</a:t>
            </a:r>
            <a:r>
              <a:rPr lang="fr-BE" b="0" dirty="0"/>
              <a:t> a server supports (</a:t>
            </a:r>
            <a:r>
              <a:rPr lang="fr-BE" b="0" dirty="0" err="1"/>
              <a:t>Allow</a:t>
            </a:r>
            <a:r>
              <a:rPr lang="fr-BE" b="0" dirty="0"/>
              <a:t> header)</a:t>
            </a:r>
            <a:endParaRPr lang="fr-BE" b="1" dirty="0"/>
          </a:p>
          <a:p>
            <a:r>
              <a:rPr lang="fr-BE" b="1" dirty="0" err="1"/>
              <a:t>Other</a:t>
            </a:r>
            <a:r>
              <a:rPr lang="fr-BE" dirty="0"/>
              <a:t>: HEAD, CONNECT, TRACE</a:t>
            </a:r>
          </a:p>
          <a:p>
            <a:r>
              <a:rPr lang="fr-BE" b="1" dirty="0"/>
              <a:t>Details</a:t>
            </a:r>
            <a:r>
              <a:rPr lang="fr-BE" dirty="0"/>
              <a:t>: https://developer.mozilla.org/en-US/docs/Web/HTTP/Methods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E4395-7487-4FC3-AAC4-64E07C5A41C3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03257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b="1" dirty="0" err="1"/>
              <a:t>Website</a:t>
            </a:r>
            <a:r>
              <a:rPr lang="fr-BE" dirty="0"/>
              <a:t>: https://httpcats.com/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E4395-7487-4FC3-AAC4-64E07C5A41C3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85958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/>
              <a:t>April </a:t>
            </a:r>
            <a:r>
              <a:rPr lang="fr-BE" dirty="0" err="1"/>
              <a:t>Fools</a:t>
            </a:r>
            <a:r>
              <a:rPr lang="fr-BE" dirty="0"/>
              <a:t>’ joke in 1998 &amp; 2014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E4395-7487-4FC3-AAC4-64E07C5A41C3}" type="slidenum">
              <a:rPr lang="en-BE" smtClean="0"/>
              <a:t>11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66965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/>
              <a:t>100 Continue, 101: </a:t>
            </a:r>
            <a:r>
              <a:rPr lang="fr-BE" dirty="0" err="1"/>
              <a:t>Switching</a:t>
            </a:r>
            <a:r>
              <a:rPr lang="fr-BE" dirty="0"/>
              <a:t> </a:t>
            </a:r>
            <a:r>
              <a:rPr lang="fr-BE" dirty="0" err="1"/>
              <a:t>Protocols</a:t>
            </a:r>
            <a:r>
              <a:rPr lang="fr-BE" dirty="0"/>
              <a:t>, 102 </a:t>
            </a:r>
            <a:r>
              <a:rPr lang="fr-BE" dirty="0" err="1"/>
              <a:t>Processing</a:t>
            </a:r>
            <a:endParaRPr lang="fr-BE" dirty="0"/>
          </a:p>
          <a:p>
            <a:r>
              <a:rPr lang="fr-BE" b="1" dirty="0"/>
              <a:t>201 </a:t>
            </a:r>
            <a:r>
              <a:rPr lang="fr-BE" b="1" dirty="0" err="1"/>
              <a:t>Created</a:t>
            </a:r>
            <a:r>
              <a:rPr lang="fr-BE" b="1" dirty="0"/>
              <a:t>, 202 Accepted, 204 </a:t>
            </a:r>
            <a:r>
              <a:rPr lang="fr-BE" b="1" dirty="0" err="1"/>
              <a:t>NoContent</a:t>
            </a:r>
            <a:r>
              <a:rPr lang="fr-BE" dirty="0"/>
              <a:t>, 206 Partial Content</a:t>
            </a:r>
          </a:p>
          <a:p>
            <a:r>
              <a:rPr lang="fr-BE" dirty="0"/>
              <a:t>300 Multiple </a:t>
            </a:r>
            <a:r>
              <a:rPr lang="fr-BE" dirty="0" err="1"/>
              <a:t>Choices</a:t>
            </a:r>
            <a:r>
              <a:rPr lang="fr-BE" dirty="0"/>
              <a:t>, 301 </a:t>
            </a:r>
            <a:r>
              <a:rPr lang="fr-BE" dirty="0" err="1"/>
              <a:t>Moved</a:t>
            </a:r>
            <a:r>
              <a:rPr lang="fr-BE" dirty="0"/>
              <a:t> </a:t>
            </a:r>
            <a:r>
              <a:rPr lang="fr-BE" dirty="0" err="1"/>
              <a:t>Permanently</a:t>
            </a:r>
            <a:r>
              <a:rPr lang="fr-BE" dirty="0"/>
              <a:t>, 302 </a:t>
            </a:r>
            <a:r>
              <a:rPr lang="fr-BE" dirty="0" err="1"/>
              <a:t>Found</a:t>
            </a:r>
            <a:r>
              <a:rPr lang="fr-BE" dirty="0"/>
              <a:t>, 303 </a:t>
            </a:r>
            <a:r>
              <a:rPr lang="fr-BE" dirty="0" err="1"/>
              <a:t>See</a:t>
            </a:r>
            <a:r>
              <a:rPr lang="fr-BE" dirty="0"/>
              <a:t> </a:t>
            </a:r>
            <a:r>
              <a:rPr lang="fr-BE" dirty="0" err="1"/>
              <a:t>Other</a:t>
            </a:r>
            <a:r>
              <a:rPr lang="fr-BE" dirty="0"/>
              <a:t>, </a:t>
            </a:r>
            <a:r>
              <a:rPr lang="fr-BE" b="1" dirty="0"/>
              <a:t>304 Not </a:t>
            </a:r>
            <a:r>
              <a:rPr lang="fr-BE" b="1" dirty="0" err="1"/>
              <a:t>Modified</a:t>
            </a:r>
            <a:r>
              <a:rPr lang="fr-BE" dirty="0"/>
              <a:t>, 307 </a:t>
            </a:r>
            <a:r>
              <a:rPr lang="fr-BE" dirty="0" err="1"/>
              <a:t>Temporary</a:t>
            </a:r>
            <a:r>
              <a:rPr lang="fr-BE" dirty="0"/>
              <a:t> </a:t>
            </a:r>
            <a:r>
              <a:rPr lang="fr-BE" dirty="0" err="1"/>
              <a:t>Redirect</a:t>
            </a:r>
            <a:r>
              <a:rPr lang="fr-BE" dirty="0"/>
              <a:t>, 308 Permanent </a:t>
            </a:r>
            <a:r>
              <a:rPr lang="fr-BE" dirty="0" err="1"/>
              <a:t>Redirect</a:t>
            </a:r>
            <a:endParaRPr lang="fr-BE" dirty="0"/>
          </a:p>
          <a:p>
            <a:r>
              <a:rPr lang="fr-BE" dirty="0"/>
              <a:t>405 Method Not </a:t>
            </a:r>
            <a:r>
              <a:rPr lang="fr-BE" dirty="0" err="1"/>
              <a:t>Allowed</a:t>
            </a:r>
            <a:r>
              <a:rPr lang="fr-BE" dirty="0"/>
              <a:t>, 406 Not Acceptable, </a:t>
            </a:r>
            <a:r>
              <a:rPr lang="fr-BE" b="1" dirty="0"/>
              <a:t>408 </a:t>
            </a:r>
            <a:r>
              <a:rPr lang="fr-BE" b="1" dirty="0" err="1"/>
              <a:t>Request</a:t>
            </a:r>
            <a:r>
              <a:rPr lang="fr-BE" b="1" dirty="0"/>
              <a:t> Timeout</a:t>
            </a:r>
            <a:r>
              <a:rPr lang="fr-BE" dirty="0"/>
              <a:t>, 409 </a:t>
            </a:r>
            <a:r>
              <a:rPr lang="fr-BE" dirty="0" err="1"/>
              <a:t>Conflict</a:t>
            </a:r>
            <a:r>
              <a:rPr lang="fr-BE" dirty="0"/>
              <a:t>, 411 </a:t>
            </a:r>
            <a:r>
              <a:rPr lang="fr-BE" dirty="0" err="1"/>
              <a:t>Length</a:t>
            </a:r>
            <a:r>
              <a:rPr lang="fr-BE" dirty="0"/>
              <a:t> </a:t>
            </a:r>
            <a:r>
              <a:rPr lang="fr-BE" dirty="0" err="1"/>
              <a:t>Required</a:t>
            </a:r>
            <a:r>
              <a:rPr lang="fr-BE" dirty="0"/>
              <a:t>, 413 </a:t>
            </a:r>
            <a:r>
              <a:rPr lang="fr-BE" dirty="0" err="1"/>
              <a:t>Payload</a:t>
            </a:r>
            <a:r>
              <a:rPr lang="fr-BE" dirty="0"/>
              <a:t> </a:t>
            </a:r>
            <a:r>
              <a:rPr lang="fr-BE" dirty="0" err="1"/>
              <a:t>Too</a:t>
            </a:r>
            <a:r>
              <a:rPr lang="fr-BE" dirty="0"/>
              <a:t> Large, 414 URI </a:t>
            </a:r>
            <a:r>
              <a:rPr lang="fr-BE" dirty="0" err="1"/>
              <a:t>Too</a:t>
            </a:r>
            <a:r>
              <a:rPr lang="fr-BE" dirty="0"/>
              <a:t> Long, </a:t>
            </a:r>
            <a:r>
              <a:rPr lang="fr-BE" b="1" dirty="0"/>
              <a:t>429 </a:t>
            </a:r>
            <a:r>
              <a:rPr lang="fr-BE" b="1" dirty="0" err="1"/>
              <a:t>Too</a:t>
            </a:r>
            <a:r>
              <a:rPr lang="fr-BE" b="1" dirty="0"/>
              <a:t> </a:t>
            </a:r>
            <a:r>
              <a:rPr lang="fr-BE" b="1" dirty="0" err="1"/>
              <a:t>Many</a:t>
            </a:r>
            <a:r>
              <a:rPr lang="fr-BE" b="1" dirty="0"/>
              <a:t> </a:t>
            </a:r>
            <a:r>
              <a:rPr lang="fr-BE" b="1" dirty="0" err="1"/>
              <a:t>Requests</a:t>
            </a:r>
            <a:endParaRPr lang="fr-BE" b="1" dirty="0"/>
          </a:p>
          <a:p>
            <a:endParaRPr lang="fr-BE" dirty="0"/>
          </a:p>
          <a:p>
            <a:r>
              <a:rPr lang="fr-BE" b="1" dirty="0"/>
              <a:t>List</a:t>
            </a:r>
            <a:r>
              <a:rPr lang="fr-BE" dirty="0"/>
              <a:t>: https://developer.mozilla.org/en-US/docs/Web/HTTP/Status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E4395-7487-4FC3-AAC4-64E07C5A41C3}" type="slidenum">
              <a:rPr lang="en-BE" smtClean="0"/>
              <a:t>13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464724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E4395-7487-4FC3-AAC4-64E07C5A41C3}" type="slidenum">
              <a:rPr lang="en-BE" smtClean="0"/>
              <a:t>14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54767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E4395-7487-4FC3-AAC4-64E07C5A41C3}" type="slidenum">
              <a:rPr lang="en-BE" smtClean="0"/>
              <a:t>15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76389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E4395-7487-4FC3-AAC4-64E07C5A41C3}" type="slidenum">
              <a:rPr lang="en-BE" smtClean="0"/>
              <a:t>16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57553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sv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sv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Relationship Id="rId1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jpe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Relationship Id="rId9" Type="http://schemas.openxmlformats.org/officeDocument/2006/relationships/image" Target="../media/image40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jpe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0.jpeg"/><Relationship Id="rId7" Type="http://schemas.openxmlformats.org/officeDocument/2006/relationships/image" Target="../media/image23.sv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11" Type="http://schemas.openxmlformats.org/officeDocument/2006/relationships/image" Target="../media/image45.svg"/><Relationship Id="rId5" Type="http://schemas.openxmlformats.org/officeDocument/2006/relationships/image" Target="../media/image17.svg"/><Relationship Id="rId10" Type="http://schemas.openxmlformats.org/officeDocument/2006/relationships/image" Target="../media/image44.png"/><Relationship Id="rId4" Type="http://schemas.openxmlformats.org/officeDocument/2006/relationships/image" Target="../media/image16.png"/><Relationship Id="rId9" Type="http://schemas.openxmlformats.org/officeDocument/2006/relationships/image" Target="../media/image43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6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svg"/><Relationship Id="rId11" Type="http://schemas.openxmlformats.org/officeDocument/2006/relationships/image" Target="../media/image50.png"/><Relationship Id="rId5" Type="http://schemas.openxmlformats.org/officeDocument/2006/relationships/image" Target="../media/image42.png"/><Relationship Id="rId10" Type="http://schemas.openxmlformats.org/officeDocument/2006/relationships/hyperlink" Target="https://hoppscotch.io/" TargetMode="External"/><Relationship Id="rId4" Type="http://schemas.openxmlformats.org/officeDocument/2006/relationships/image" Target="../media/image47.svg"/><Relationship Id="rId9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6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10" Type="http://schemas.openxmlformats.org/officeDocument/2006/relationships/image" Target="../media/image51.png"/><Relationship Id="rId4" Type="http://schemas.openxmlformats.org/officeDocument/2006/relationships/image" Target="../media/image47.svg"/><Relationship Id="rId9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svg"/><Relationship Id="rId3" Type="http://schemas.openxmlformats.org/officeDocument/2006/relationships/image" Target="../media/image46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svg"/><Relationship Id="rId5" Type="http://schemas.openxmlformats.org/officeDocument/2006/relationships/image" Target="../media/image42.png"/><Relationship Id="rId10" Type="http://schemas.openxmlformats.org/officeDocument/2006/relationships/image" Target="../media/image52.png"/><Relationship Id="rId4" Type="http://schemas.openxmlformats.org/officeDocument/2006/relationships/image" Target="../media/image47.svg"/><Relationship Id="rId9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54.png"/><Relationship Id="rId7" Type="http://schemas.openxmlformats.org/officeDocument/2006/relationships/image" Target="../media/image2.png"/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svg"/><Relationship Id="rId5" Type="http://schemas.openxmlformats.org/officeDocument/2006/relationships/image" Target="../media/image56.png"/><Relationship Id="rId10" Type="http://schemas.openxmlformats.org/officeDocument/2006/relationships/image" Target="../media/image9.svg"/><Relationship Id="rId4" Type="http://schemas.openxmlformats.org/officeDocument/2006/relationships/image" Target="../media/image55.svg"/><Relationship Id="rId9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12.png"/><Relationship Id="rId4" Type="http://schemas.openxmlformats.org/officeDocument/2006/relationships/image" Target="../media/image15.svg"/><Relationship Id="rId9" Type="http://schemas.openxmlformats.org/officeDocument/2006/relationships/image" Target="../media/image20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Relationship Id="rId9" Type="http://schemas.openxmlformats.org/officeDocument/2006/relationships/image" Target="../media/image2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2.png"/><Relationship Id="rId7" Type="http://schemas.openxmlformats.org/officeDocument/2006/relationships/image" Target="../media/image34.sv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0.jpeg"/><Relationship Id="rId4" Type="http://schemas.openxmlformats.org/officeDocument/2006/relationships/image" Target="../media/image2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Relationship Id="rId9" Type="http://schemas.openxmlformats.org/officeDocument/2006/relationships/image" Target="../media/image35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e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jpe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e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alphaModFix amt="17000"/>
          </a:blip>
          <a:srcRect l="529" r="1761" b="22561"/>
          <a:stretch>
            <a:fillRect/>
          </a:stretch>
        </p:blipFill>
        <p:spPr>
          <a:xfrm>
            <a:off x="9377825" y="-29220"/>
            <a:ext cx="8910175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263758" y="6482264"/>
            <a:ext cx="13778687" cy="337636"/>
            <a:chOff x="0" y="0"/>
            <a:chExt cx="18371583" cy="450182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515867" y="192883"/>
              <a:ext cx="17315579" cy="64933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518"/>
              <a:ext cx="540137" cy="449664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17831446" y="0"/>
              <a:ext cx="540137" cy="449664"/>
            </a:xfrm>
            <a:prstGeom prst="rect">
              <a:avLst/>
            </a:prstGeom>
          </p:spPr>
        </p:pic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-9525" y="0"/>
            <a:ext cx="1456670" cy="145667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r="20294"/>
          <a:stretch>
            <a:fillRect/>
          </a:stretch>
        </p:blipFill>
        <p:spPr>
          <a:xfrm>
            <a:off x="12466900" y="9182100"/>
            <a:ext cx="5830625" cy="5486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14"/>
          <a:srcRect/>
          <a:stretch>
            <a:fillRect/>
          </a:stretch>
        </p:blipFill>
        <p:spPr>
          <a:xfrm>
            <a:off x="6648105" y="1858327"/>
            <a:ext cx="4991790" cy="1349863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0" y="3529964"/>
            <a:ext cx="18104943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 REST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pic>
        <p:nvPicPr>
          <p:cNvPr id="12" name="Picture 2" descr="Clock PNG, Clock Transparent Background - FreeIconsPNG">
            <a:extLst>
              <a:ext uri="{FF2B5EF4-FFF2-40B4-BE49-F238E27FC236}">
                <a16:creationId xmlns:a16="http://schemas.microsoft.com/office/drawing/2014/main" id="{C152B8C2-82EB-0C80-1A5C-2BCFE6FED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9497" y="230007"/>
            <a:ext cx="736980" cy="73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933F85D-1F22-2744-0B98-04DEB16A9470}"/>
              </a:ext>
            </a:extLst>
          </p:cNvPr>
          <p:cNvSpPr txBox="1"/>
          <p:nvPr/>
        </p:nvSpPr>
        <p:spPr>
          <a:xfrm>
            <a:off x="16781111" y="300531"/>
            <a:ext cx="1323833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15min</a:t>
            </a:r>
            <a:endParaRPr lang="en-BE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212A8C-BBF9-8475-9896-7314C5981E05}"/>
              </a:ext>
            </a:extLst>
          </p:cNvPr>
          <p:cNvSpPr/>
          <p:nvPr/>
        </p:nvSpPr>
        <p:spPr>
          <a:xfrm>
            <a:off x="374538" y="9378450"/>
            <a:ext cx="2145116" cy="65888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2800" dirty="0" err="1"/>
              <a:t>Theoretical</a:t>
            </a:r>
            <a:endParaRPr lang="en-BE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AC590B7-9A3D-1D7C-A612-11C102A69DEA}"/>
              </a:ext>
            </a:extLst>
          </p:cNvPr>
          <p:cNvSpPr/>
          <p:nvPr/>
        </p:nvSpPr>
        <p:spPr>
          <a:xfrm>
            <a:off x="2700585" y="9389364"/>
            <a:ext cx="2145116" cy="65888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2800" dirty="0"/>
              <a:t>Introduction</a:t>
            </a:r>
            <a:endParaRPr lang="en-BE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51DB97-787B-6892-BC3D-B66E51BA5153}"/>
              </a:ext>
            </a:extLst>
          </p:cNvPr>
          <p:cNvSpPr txBox="1"/>
          <p:nvPr/>
        </p:nvSpPr>
        <p:spPr>
          <a:xfrm>
            <a:off x="0" y="4903736"/>
            <a:ext cx="182975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dirty="0" err="1">
                <a:solidFill>
                  <a:schemeClr val="bg1"/>
                </a:solidFill>
                <a:latin typeface="Open Sans Bold"/>
              </a:rPr>
              <a:t>REpresentational</a:t>
            </a:r>
            <a:r>
              <a:rPr lang="en-US" sz="5400" dirty="0">
                <a:solidFill>
                  <a:schemeClr val="bg1"/>
                </a:solidFill>
                <a:latin typeface="Open Sans Bold"/>
              </a:rPr>
              <a:t> State Transfer</a:t>
            </a:r>
            <a:endParaRPr lang="en-BE" sz="5400" dirty="0">
              <a:solidFill>
                <a:schemeClr val="bg1"/>
              </a:solidFill>
              <a:latin typeface="Open Sans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320878" y="247664"/>
            <a:ext cx="1165884" cy="1233164"/>
            <a:chOff x="0" y="0"/>
            <a:chExt cx="1554512" cy="164421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55419" cy="874676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999093" y="0"/>
              <a:ext cx="555419" cy="874676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1186692"/>
              <a:ext cx="555419" cy="45752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999093" y="1186692"/>
              <a:ext cx="555419" cy="457527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7982172"/>
            <a:ext cx="1370713" cy="86354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8916531"/>
            <a:ext cx="1370713" cy="86354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7057599"/>
            <a:ext cx="1370713" cy="863549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6134100"/>
            <a:ext cx="1370713" cy="8635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BE5A51-F88B-2186-0D48-AADFF12856A2}"/>
              </a:ext>
            </a:extLst>
          </p:cNvPr>
          <p:cNvSpPr txBox="1"/>
          <p:nvPr/>
        </p:nvSpPr>
        <p:spPr>
          <a:xfrm>
            <a:off x="0" y="795173"/>
            <a:ext cx="17967122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Common Status Codes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F253373-20C6-6924-852B-F62B6B67B0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887" y="2162229"/>
            <a:ext cx="9078913" cy="7943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2882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320878" y="247664"/>
            <a:ext cx="1165884" cy="1233164"/>
            <a:chOff x="0" y="0"/>
            <a:chExt cx="1554512" cy="164421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55419" cy="874676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999093" y="0"/>
              <a:ext cx="555419" cy="874676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1186692"/>
              <a:ext cx="555419" cy="45752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999093" y="1186692"/>
              <a:ext cx="555419" cy="457527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384841" y="7982172"/>
            <a:ext cx="1370713" cy="86354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384841" y="8916531"/>
            <a:ext cx="1370713" cy="86354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384841" y="7057599"/>
            <a:ext cx="1370713" cy="863549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384841" y="6134100"/>
            <a:ext cx="1370713" cy="8635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BE5A51-F88B-2186-0D48-AADFF12856A2}"/>
              </a:ext>
            </a:extLst>
          </p:cNvPr>
          <p:cNvSpPr txBox="1"/>
          <p:nvPr/>
        </p:nvSpPr>
        <p:spPr>
          <a:xfrm>
            <a:off x="0" y="795173"/>
            <a:ext cx="17967122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Common Status Codes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215CB97-6184-B602-0CF6-512AF815D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004" y="1995245"/>
            <a:ext cx="9155113" cy="80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945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320878" y="247664"/>
            <a:ext cx="1165884" cy="1233164"/>
            <a:chOff x="0" y="0"/>
            <a:chExt cx="1554512" cy="164421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55419" cy="874676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999093" y="0"/>
              <a:ext cx="555419" cy="874676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1186692"/>
              <a:ext cx="555419" cy="45752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999093" y="1186692"/>
              <a:ext cx="555419" cy="457527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7982172"/>
            <a:ext cx="1370713" cy="86354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8916531"/>
            <a:ext cx="1370713" cy="86354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7057599"/>
            <a:ext cx="1370713" cy="863549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6134100"/>
            <a:ext cx="1370713" cy="8635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BE5A51-F88B-2186-0D48-AADFF12856A2}"/>
              </a:ext>
            </a:extLst>
          </p:cNvPr>
          <p:cNvSpPr txBox="1"/>
          <p:nvPr/>
        </p:nvSpPr>
        <p:spPr>
          <a:xfrm>
            <a:off x="0" y="795173"/>
            <a:ext cx="17967122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Common Status Codes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5684361B-37F7-1CC0-9225-5EB7D73DE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995245"/>
            <a:ext cx="8404095" cy="735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178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382000" y="2151590"/>
            <a:ext cx="9719653" cy="4620113"/>
            <a:chOff x="0" y="0"/>
            <a:chExt cx="12959537" cy="616015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/>
            <a:srcRect t="14394" b="14394"/>
            <a:stretch>
              <a:fillRect/>
            </a:stretch>
          </p:blipFill>
          <p:spPr>
            <a:xfrm>
              <a:off x="0" y="0"/>
              <a:ext cx="12959537" cy="6160150"/>
            </a:xfrm>
            <a:prstGeom prst="rect">
              <a:avLst/>
            </a:prstGeom>
          </p:spPr>
        </p:pic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66528" b="66627"/>
          <a:stretch>
            <a:fillRect/>
          </a:stretch>
        </p:blipFill>
        <p:spPr>
          <a:xfrm>
            <a:off x="-9525" y="8923309"/>
            <a:ext cx="989911" cy="1373216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 rot="-10800000">
            <a:off x="16963528" y="364165"/>
            <a:ext cx="797186" cy="664535"/>
            <a:chOff x="0" y="0"/>
            <a:chExt cx="1062914" cy="88604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2640" cy="88604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967570" y="395351"/>
              <a:ext cx="95344" cy="95344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>
              <a:fillRect/>
            </a:stretch>
          </p:blipFill>
          <p:spPr>
            <a:xfrm>
              <a:off x="967570" y="790702"/>
              <a:ext cx="95344" cy="95344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967570" y="0"/>
              <a:ext cx="95344" cy="95344"/>
            </a:xfrm>
            <a:prstGeom prst="rect">
              <a:avLst/>
            </a:prstGeom>
          </p:spPr>
        </p:pic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12"/>
          <a:srcRect/>
          <a:stretch>
            <a:fillRect/>
          </a:stretch>
        </p:blipFill>
        <p:spPr>
          <a:xfrm>
            <a:off x="248221" y="235012"/>
            <a:ext cx="2304408" cy="6231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C408274-9BDF-3012-A3E5-03AE3B8030EE}"/>
              </a:ext>
            </a:extLst>
          </p:cNvPr>
          <p:cNvSpPr txBox="1"/>
          <p:nvPr/>
        </p:nvSpPr>
        <p:spPr>
          <a:xfrm>
            <a:off x="0" y="795173"/>
            <a:ext cx="17967122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Common Status Codes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70D443-1E22-CA4E-48B7-DF79B03F0BC7}"/>
              </a:ext>
            </a:extLst>
          </p:cNvPr>
          <p:cNvSpPr txBox="1"/>
          <p:nvPr/>
        </p:nvSpPr>
        <p:spPr>
          <a:xfrm>
            <a:off x="485430" y="2183002"/>
            <a:ext cx="1399257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200 – OK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400 – Bad Request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7200" dirty="0">
                <a:solidFill>
                  <a:schemeClr val="bg1"/>
                </a:solidFill>
              </a:rPr>
              <a:t>401 </a:t>
            </a:r>
            <a:r>
              <a:rPr lang="en-US" sz="7200" dirty="0">
                <a:solidFill>
                  <a:schemeClr val="bg1"/>
                </a:solidFill>
              </a:rPr>
              <a:t>–</a:t>
            </a:r>
            <a:r>
              <a:rPr lang="fr-BE" sz="7200" dirty="0">
                <a:solidFill>
                  <a:schemeClr val="bg1"/>
                </a:solidFill>
              </a:rPr>
              <a:t> </a:t>
            </a:r>
            <a:r>
              <a:rPr lang="fr-BE" sz="7200" dirty="0" err="1">
                <a:solidFill>
                  <a:schemeClr val="bg1"/>
                </a:solidFill>
              </a:rPr>
              <a:t>Unauthorized</a:t>
            </a:r>
            <a:endParaRPr lang="fr-BE" sz="72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7200" dirty="0">
                <a:solidFill>
                  <a:schemeClr val="bg1"/>
                </a:solidFill>
              </a:rPr>
              <a:t>403 – </a:t>
            </a:r>
            <a:r>
              <a:rPr lang="fr-BE" sz="7200" dirty="0" err="1">
                <a:solidFill>
                  <a:schemeClr val="bg1"/>
                </a:solidFill>
              </a:rPr>
              <a:t>Forbidden</a:t>
            </a:r>
            <a:endParaRPr lang="fr-BE" sz="72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7200" dirty="0">
                <a:solidFill>
                  <a:schemeClr val="bg1"/>
                </a:solidFill>
              </a:rPr>
              <a:t>404 – Not </a:t>
            </a:r>
            <a:r>
              <a:rPr lang="fr-BE" sz="7200" dirty="0" err="1">
                <a:solidFill>
                  <a:schemeClr val="bg1"/>
                </a:solidFill>
              </a:rPr>
              <a:t>Found</a:t>
            </a:r>
            <a:endParaRPr lang="fr-BE" sz="72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7200" dirty="0">
                <a:solidFill>
                  <a:schemeClr val="bg1"/>
                </a:solidFill>
              </a:rPr>
              <a:t>500 – </a:t>
            </a:r>
            <a:r>
              <a:rPr lang="fr-BE" sz="7200" dirty="0" err="1">
                <a:solidFill>
                  <a:schemeClr val="bg1"/>
                </a:solidFill>
              </a:rPr>
              <a:t>Internal</a:t>
            </a:r>
            <a:r>
              <a:rPr lang="fr-BE" sz="7200" dirty="0">
                <a:solidFill>
                  <a:schemeClr val="bg1"/>
                </a:solidFill>
              </a:rPr>
              <a:t> Server </a:t>
            </a:r>
            <a:r>
              <a:rPr lang="fr-BE" sz="7200" dirty="0" err="1">
                <a:solidFill>
                  <a:schemeClr val="bg1"/>
                </a:solidFill>
              </a:rPr>
              <a:t>Error</a:t>
            </a:r>
            <a:endParaRPr lang="en-BE" sz="7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533" b="7072"/>
          <a:stretch>
            <a:fillRect/>
          </a:stretch>
        </p:blipFill>
        <p:spPr>
          <a:xfrm>
            <a:off x="0" y="1743744"/>
            <a:ext cx="687157" cy="2456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3088" r="7308" b="3442"/>
          <a:stretch>
            <a:fillRect/>
          </a:stretch>
        </p:blipFill>
        <p:spPr>
          <a:xfrm rot="5400000">
            <a:off x="14774614" y="6773614"/>
            <a:ext cx="6804932" cy="22184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32811" r="20840" b="3582"/>
          <a:stretch>
            <a:fillRect/>
          </a:stretch>
        </p:blipFill>
        <p:spPr>
          <a:xfrm>
            <a:off x="12298819" y="0"/>
            <a:ext cx="5989181" cy="481239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378" t="71519"/>
          <a:stretch>
            <a:fillRect/>
          </a:stretch>
        </p:blipFill>
        <p:spPr>
          <a:xfrm>
            <a:off x="0" y="-2894"/>
            <a:ext cx="12634606" cy="313994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4996852" y="9151474"/>
            <a:ext cx="2652756" cy="7173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0A88FC-F85A-249F-48E2-8763A7CA4A94}"/>
              </a:ext>
            </a:extLst>
          </p:cNvPr>
          <p:cNvSpPr txBox="1"/>
          <p:nvPr/>
        </p:nvSpPr>
        <p:spPr>
          <a:xfrm>
            <a:off x="343578" y="789330"/>
            <a:ext cx="13182600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Postman… or not…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F9282E-76BD-3ECA-625C-5A83CF9F4BAB}"/>
              </a:ext>
            </a:extLst>
          </p:cNvPr>
          <p:cNvSpPr txBox="1"/>
          <p:nvPr/>
        </p:nvSpPr>
        <p:spPr>
          <a:xfrm>
            <a:off x="248221" y="2156122"/>
            <a:ext cx="1399257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 err="1">
                <a:solidFill>
                  <a:schemeClr val="bg1"/>
                </a:solidFill>
              </a:rPr>
              <a:t>cURL</a:t>
            </a:r>
            <a:endParaRPr lang="en-US" sz="72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SoapUI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hoppscotch.io</a:t>
            </a:r>
            <a:endParaRPr lang="en-US" sz="72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Insomnia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 err="1">
                <a:solidFill>
                  <a:schemeClr val="bg1"/>
                </a:solidFill>
              </a:rPr>
              <a:t>VSCode</a:t>
            </a:r>
            <a:r>
              <a:rPr lang="en-US" sz="7200" dirty="0">
                <a:solidFill>
                  <a:schemeClr val="bg1"/>
                </a:solidFill>
              </a:rPr>
              <a:t>: Thunder Client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166823C-7DAB-6137-4A6B-AC8B5041699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793995" y="292455"/>
            <a:ext cx="4063889" cy="40638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allAtOnce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533" b="7072"/>
          <a:stretch>
            <a:fillRect/>
          </a:stretch>
        </p:blipFill>
        <p:spPr>
          <a:xfrm>
            <a:off x="0" y="1743744"/>
            <a:ext cx="687157" cy="2456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3088" r="7308" b="3442"/>
          <a:stretch>
            <a:fillRect/>
          </a:stretch>
        </p:blipFill>
        <p:spPr>
          <a:xfrm rot="5400000">
            <a:off x="14774614" y="6773614"/>
            <a:ext cx="6804932" cy="22184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32811" r="20840" b="3582"/>
          <a:stretch>
            <a:fillRect/>
          </a:stretch>
        </p:blipFill>
        <p:spPr>
          <a:xfrm>
            <a:off x="12298819" y="0"/>
            <a:ext cx="5989181" cy="481239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378" t="71519"/>
          <a:stretch>
            <a:fillRect/>
          </a:stretch>
        </p:blipFill>
        <p:spPr>
          <a:xfrm>
            <a:off x="0" y="-2894"/>
            <a:ext cx="12634606" cy="313994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4996852" y="9151474"/>
            <a:ext cx="2652756" cy="7173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0A88FC-F85A-249F-48E2-8763A7CA4A94}"/>
              </a:ext>
            </a:extLst>
          </p:cNvPr>
          <p:cNvSpPr txBox="1"/>
          <p:nvPr/>
        </p:nvSpPr>
        <p:spPr>
          <a:xfrm>
            <a:off x="343578" y="789330"/>
            <a:ext cx="13182600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So… REST?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F9282E-76BD-3ECA-625C-5A83CF9F4BAB}"/>
              </a:ext>
            </a:extLst>
          </p:cNvPr>
          <p:cNvSpPr txBox="1"/>
          <p:nvPr/>
        </p:nvSpPr>
        <p:spPr>
          <a:xfrm>
            <a:off x="248221" y="2156122"/>
            <a:ext cx="13992570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Stateless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Typically JSON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 err="1">
                <a:solidFill>
                  <a:schemeClr val="bg1"/>
                </a:solidFill>
              </a:rPr>
              <a:t>Urls</a:t>
            </a:r>
            <a:endParaRPr lang="en-US" sz="7200" dirty="0">
              <a:solidFill>
                <a:schemeClr val="bg1"/>
              </a:solidFill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/>
                </a:solidFill>
              </a:rPr>
              <a:t>POST /socks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/>
                </a:solidFill>
              </a:rPr>
              <a:t>PUT /socks/:</a:t>
            </a:r>
            <a:r>
              <a:rPr lang="en-US" sz="4800" dirty="0" err="1">
                <a:solidFill>
                  <a:schemeClr val="bg1"/>
                </a:solidFill>
              </a:rPr>
              <a:t>sockId</a:t>
            </a:r>
            <a:endParaRPr lang="en-US" sz="72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Caching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Versioning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18AD97-93E6-9B02-573B-8BEBF4F43A6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699419" y="289152"/>
            <a:ext cx="3948568" cy="394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77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 bldLvl="3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6533" b="7072"/>
          <a:stretch>
            <a:fillRect/>
          </a:stretch>
        </p:blipFill>
        <p:spPr>
          <a:xfrm>
            <a:off x="0" y="1743744"/>
            <a:ext cx="687157" cy="24565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73088" r="7308" b="3442"/>
          <a:stretch>
            <a:fillRect/>
          </a:stretch>
        </p:blipFill>
        <p:spPr>
          <a:xfrm rot="5400000">
            <a:off x="14774614" y="6773614"/>
            <a:ext cx="6804932" cy="22184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32811" r="20840" b="3582"/>
          <a:stretch>
            <a:fillRect/>
          </a:stretch>
        </p:blipFill>
        <p:spPr>
          <a:xfrm>
            <a:off x="12298819" y="0"/>
            <a:ext cx="5989181" cy="481239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378" t="71519"/>
          <a:stretch>
            <a:fillRect/>
          </a:stretch>
        </p:blipFill>
        <p:spPr>
          <a:xfrm>
            <a:off x="0" y="-2894"/>
            <a:ext cx="12634606" cy="313994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4996852" y="9151474"/>
            <a:ext cx="2652756" cy="7173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20A88FC-F85A-249F-48E2-8763A7CA4A94}"/>
              </a:ext>
            </a:extLst>
          </p:cNvPr>
          <p:cNvSpPr txBox="1"/>
          <p:nvPr/>
        </p:nvSpPr>
        <p:spPr>
          <a:xfrm>
            <a:off x="1066800" y="789330"/>
            <a:ext cx="12459378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JWT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F9282E-76BD-3ECA-625C-5A83CF9F4BAB}"/>
              </a:ext>
            </a:extLst>
          </p:cNvPr>
          <p:cNvSpPr txBox="1"/>
          <p:nvPr/>
        </p:nvSpPr>
        <p:spPr>
          <a:xfrm>
            <a:off x="248221" y="2156122"/>
            <a:ext cx="1399257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Json Web Token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JWT.io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Just a base64 encoded JSON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bg1"/>
                </a:solidFill>
              </a:rPr>
              <a:t>Signed with server secret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917099-BE68-0A98-DC61-5A6D2CFBEB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756916" y="182665"/>
            <a:ext cx="4100968" cy="410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27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allAtOnce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9312" b="93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2700000">
            <a:off x="2331222" y="6140093"/>
            <a:ext cx="327843" cy="32661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2700000">
            <a:off x="15647446" y="6140174"/>
            <a:ext cx="327228" cy="32722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2650658" y="6279438"/>
            <a:ext cx="12986684" cy="48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2612558" y="3231438"/>
            <a:ext cx="12986684" cy="487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r="31511" b="32341"/>
          <a:stretch>
            <a:fillRect/>
          </a:stretch>
        </p:blipFill>
        <p:spPr>
          <a:xfrm>
            <a:off x="17249775" y="9294270"/>
            <a:ext cx="1038225" cy="1025651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2700000">
            <a:off x="15647446" y="3092174"/>
            <a:ext cx="327228" cy="327228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2700000">
            <a:off x="2277892" y="3092481"/>
            <a:ext cx="327843" cy="326613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441813" y="3910187"/>
            <a:ext cx="13404374" cy="1685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20"/>
              </a:lnSpc>
            </a:pPr>
            <a:r>
              <a:rPr lang="en-US" sz="11100">
                <a:solidFill>
                  <a:srgbClr val="FFFFFF"/>
                </a:solidFill>
                <a:latin typeface="Open Sans Bold"/>
              </a:rPr>
              <a:t>THANK YOU!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2638" r="22638"/>
          <a:stretch>
            <a:fillRect/>
          </a:stretch>
        </p:blipFill>
        <p:spPr>
          <a:xfrm>
            <a:off x="9838614" y="0"/>
            <a:ext cx="8449386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320878" y="247664"/>
            <a:ext cx="1165884" cy="1233164"/>
            <a:chOff x="0" y="0"/>
            <a:chExt cx="1554512" cy="164421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55419" cy="874676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999093" y="0"/>
              <a:ext cx="555419" cy="874676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1186692"/>
              <a:ext cx="555419" cy="45752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999093" y="1186692"/>
              <a:ext cx="555419" cy="457527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9144000" y="8203342"/>
            <a:ext cx="1370713" cy="86354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9144000" y="9137701"/>
            <a:ext cx="1370713" cy="86354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9144000" y="7278769"/>
            <a:ext cx="1370713" cy="863549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9144000" y="6355270"/>
            <a:ext cx="1370713" cy="86354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6D95A3D-4518-B584-E861-03DA61D60B24}"/>
              </a:ext>
            </a:extLst>
          </p:cNvPr>
          <p:cNvSpPr txBox="1"/>
          <p:nvPr/>
        </p:nvSpPr>
        <p:spPr>
          <a:xfrm>
            <a:off x="320879" y="1714840"/>
            <a:ext cx="91279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chemeClr val="bg1"/>
                </a:solidFill>
              </a:rPr>
              <a:t>WiFi</a:t>
            </a:r>
            <a:r>
              <a:rPr lang="en-US" sz="4400" dirty="0">
                <a:solidFill>
                  <a:schemeClr val="bg1"/>
                </a:solidFill>
              </a:rPr>
              <a:t>: </a:t>
            </a:r>
            <a:r>
              <a:rPr lang="en-US" sz="4400" dirty="0" err="1">
                <a:solidFill>
                  <a:schemeClr val="bg1"/>
                </a:solidFill>
              </a:rPr>
              <a:t>itenium</a:t>
            </a:r>
            <a:r>
              <a:rPr lang="en-US" sz="4400" dirty="0">
                <a:solidFill>
                  <a:schemeClr val="bg1"/>
                </a:solidFill>
              </a:rPr>
              <a:t>-guest / Wifi4Ufree</a:t>
            </a:r>
            <a:endParaRPr lang="en-BE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149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b="44099"/>
          <a:stretch>
            <a:fillRect/>
          </a:stretch>
        </p:blipFill>
        <p:spPr>
          <a:xfrm>
            <a:off x="14770987" y="0"/>
            <a:ext cx="3526538" cy="131340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r="59920"/>
          <a:stretch>
            <a:fillRect/>
          </a:stretch>
        </p:blipFill>
        <p:spPr>
          <a:xfrm>
            <a:off x="-2744" y="0"/>
            <a:ext cx="2966125" cy="1029652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7"/>
          <a:srcRect t="12358" b="12358"/>
          <a:stretch>
            <a:fillRect/>
          </a:stretch>
        </p:blipFill>
        <p:spPr>
          <a:xfrm>
            <a:off x="1589814" y="1488401"/>
            <a:ext cx="7240356" cy="817612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6814418" y="8983776"/>
            <a:ext cx="1222935" cy="990699"/>
            <a:chOff x="0" y="0"/>
            <a:chExt cx="1630580" cy="1320932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624236" cy="514215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991611" y="0"/>
              <a:ext cx="624236" cy="514215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991611" y="794582"/>
              <a:ext cx="638969" cy="526351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p:blipFill>
          <p:spPr>
            <a:xfrm>
              <a:off x="0" y="806718"/>
              <a:ext cx="624236" cy="514215"/>
            </a:xfrm>
            <a:prstGeom prst="rect">
              <a:avLst/>
            </a:prstGeom>
          </p:spPr>
        </p:pic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4226754" y="9354568"/>
            <a:ext cx="2292414" cy="6199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F83F64-D2D1-8EF8-63E3-955699DC622C}"/>
              </a:ext>
            </a:extLst>
          </p:cNvPr>
          <p:cNvSpPr txBox="1"/>
          <p:nvPr/>
        </p:nvSpPr>
        <p:spPr>
          <a:xfrm>
            <a:off x="9132950" y="1605303"/>
            <a:ext cx="889335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6000" dirty="0">
                <a:solidFill>
                  <a:schemeClr val="bg1"/>
                </a:solidFill>
              </a:rPr>
              <a:t>REST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fr-BE" sz="6000" dirty="0">
                <a:solidFill>
                  <a:schemeClr val="bg1"/>
                </a:solidFill>
              </a:rPr>
              <a:t>Methods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fr-BE" sz="6000" dirty="0" err="1">
                <a:solidFill>
                  <a:schemeClr val="bg1"/>
                </a:solidFill>
              </a:rPr>
              <a:t>Status</a:t>
            </a:r>
            <a:r>
              <a:rPr lang="fr-BE" sz="6000" dirty="0">
                <a:solidFill>
                  <a:schemeClr val="bg1"/>
                </a:solidFill>
              </a:rPr>
              <a:t> Codes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6000" dirty="0">
                <a:solidFill>
                  <a:schemeClr val="bg1"/>
                </a:solidFill>
              </a:rPr>
              <a:t>JWT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9EE70C-EC3F-0D6F-CE48-58EE5EBB7618}"/>
              </a:ext>
            </a:extLst>
          </p:cNvPr>
          <p:cNvSpPr txBox="1"/>
          <p:nvPr/>
        </p:nvSpPr>
        <p:spPr>
          <a:xfrm>
            <a:off x="4266209" y="148218"/>
            <a:ext cx="9127922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MENU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2638" r="22638"/>
          <a:stretch>
            <a:fillRect/>
          </a:stretch>
        </p:blipFill>
        <p:spPr>
          <a:xfrm>
            <a:off x="9838614" y="0"/>
            <a:ext cx="8449386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320878" y="247664"/>
            <a:ext cx="1165884" cy="1233164"/>
            <a:chOff x="0" y="0"/>
            <a:chExt cx="1554512" cy="164421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55419" cy="874676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999093" y="0"/>
              <a:ext cx="555419" cy="874676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1186692"/>
              <a:ext cx="555419" cy="45752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999093" y="1186692"/>
              <a:ext cx="555419" cy="457527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9144000" y="8203342"/>
            <a:ext cx="1370713" cy="86354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9144000" y="7278769"/>
            <a:ext cx="1370713" cy="863549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9144000" y="6355270"/>
            <a:ext cx="1370713" cy="863549"/>
          </a:xfrm>
          <a:prstGeom prst="rect">
            <a:avLst/>
          </a:prstGeom>
        </p:spPr>
      </p:pic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4EBAE362-AF2E-CA48-7FAC-BA76E55C2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283" y="1518928"/>
            <a:ext cx="12084049" cy="858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D75A2DF-E163-10B3-E0DC-144A7E561B16}"/>
              </a:ext>
            </a:extLst>
          </p:cNvPr>
          <p:cNvSpPr txBox="1"/>
          <p:nvPr/>
        </p:nvSpPr>
        <p:spPr>
          <a:xfrm>
            <a:off x="152400" y="241619"/>
            <a:ext cx="17814722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REST?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539647" cy="3952875"/>
            <a:chOff x="0" y="0"/>
            <a:chExt cx="10052863" cy="52705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/>
            <a:srcRect l="7168" t="32590" r="7168"/>
            <a:stretch>
              <a:fillRect/>
            </a:stretch>
          </p:blipFill>
          <p:spPr>
            <a:xfrm>
              <a:off x="0" y="0"/>
              <a:ext cx="10052863" cy="52705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7539647" y="3952875"/>
            <a:ext cx="10748353" cy="6432157"/>
            <a:chOff x="0" y="0"/>
            <a:chExt cx="14331137" cy="857620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 t="5173" b="5173"/>
            <a:stretch>
              <a:fillRect/>
            </a:stretch>
          </p:blipFill>
          <p:spPr>
            <a:xfrm>
              <a:off x="0" y="0"/>
              <a:ext cx="14331137" cy="8576209"/>
            </a:xfrm>
            <a:prstGeom prst="rect">
              <a:avLst/>
            </a:prstGeom>
          </p:spPr>
        </p:pic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57363" b="4439"/>
          <a:stretch>
            <a:fillRect/>
          </a:stretch>
        </p:blipFill>
        <p:spPr>
          <a:xfrm>
            <a:off x="0" y="8910520"/>
            <a:ext cx="1040921" cy="137648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5268397" y="311350"/>
            <a:ext cx="2652756" cy="717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CF144A-2D82-227C-D4FE-A67C2A4A5399}"/>
              </a:ext>
            </a:extLst>
          </p:cNvPr>
          <p:cNvSpPr txBox="1"/>
          <p:nvPr/>
        </p:nvSpPr>
        <p:spPr>
          <a:xfrm>
            <a:off x="7772400" y="1401082"/>
            <a:ext cx="10148753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Methods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F2BE88-3C52-1BBD-A1A4-495D6A20FB5F}"/>
              </a:ext>
            </a:extLst>
          </p:cNvPr>
          <p:cNvSpPr txBox="1"/>
          <p:nvPr/>
        </p:nvSpPr>
        <p:spPr>
          <a:xfrm>
            <a:off x="252268" y="4100691"/>
            <a:ext cx="889335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600" dirty="0">
                <a:solidFill>
                  <a:srgbClr val="E8870A"/>
                </a:solidFill>
              </a:rPr>
              <a:t>GET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600" dirty="0">
                <a:solidFill>
                  <a:srgbClr val="E8870A"/>
                </a:solidFill>
              </a:rPr>
              <a:t>POST</a:t>
            </a:r>
            <a:endParaRPr lang="en-US" sz="66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600" dirty="0">
                <a:solidFill>
                  <a:schemeClr val="bg1"/>
                </a:solidFill>
              </a:rPr>
              <a:t>PUT</a:t>
            </a:r>
            <a:endParaRPr lang="fr-BE" sz="66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6600" dirty="0">
                <a:solidFill>
                  <a:schemeClr val="bg1"/>
                </a:solidFill>
              </a:rPr>
              <a:t>PATCH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6600" dirty="0">
                <a:solidFill>
                  <a:schemeClr val="bg1"/>
                </a:solidFill>
              </a:rPr>
              <a:t>DELETE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6600" dirty="0">
                <a:solidFill>
                  <a:schemeClr val="bg1"/>
                </a:solidFill>
              </a:rPr>
              <a:t>OPTIONS</a:t>
            </a:r>
            <a:endParaRPr lang="en-BE" sz="4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28202" y="435062"/>
            <a:ext cx="6510947" cy="4463875"/>
            <a:chOff x="0" y="0"/>
            <a:chExt cx="8681263" cy="595183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410" r="1410"/>
            <a:stretch>
              <a:fillRect/>
            </a:stretch>
          </p:blipFill>
          <p:spPr>
            <a:xfrm>
              <a:off x="0" y="0"/>
              <a:ext cx="8681263" cy="5951833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5400000">
            <a:off x="9481664" y="8850062"/>
            <a:ext cx="1430896" cy="816476"/>
            <a:chOff x="0" y="0"/>
            <a:chExt cx="1907862" cy="1088634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216579" y="0"/>
              <a:ext cx="691283" cy="1088634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691283" cy="1088634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1128202" y="5143500"/>
            <a:ext cx="6510947" cy="4463875"/>
            <a:chOff x="0" y="0"/>
            <a:chExt cx="8681263" cy="5951833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/>
            <a:srcRect l="1319" r="1319"/>
            <a:stretch>
              <a:fillRect/>
            </a:stretch>
          </p:blipFill>
          <p:spPr>
            <a:xfrm>
              <a:off x="0" y="0"/>
              <a:ext cx="8681263" cy="5951833"/>
            </a:xfrm>
            <a:prstGeom prst="rect">
              <a:avLst/>
            </a:prstGeom>
          </p:spPr>
        </p:pic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7156" t="39024"/>
          <a:stretch>
            <a:fillRect/>
          </a:stretch>
        </p:blipFill>
        <p:spPr>
          <a:xfrm>
            <a:off x="-12221" y="-9525"/>
            <a:ext cx="1040921" cy="1011697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224828" y="347917"/>
            <a:ext cx="2139855" cy="57865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26612AC-D3EC-B1DA-99E9-36AF231FDE31}"/>
              </a:ext>
            </a:extLst>
          </p:cNvPr>
          <p:cNvSpPr txBox="1"/>
          <p:nvPr/>
        </p:nvSpPr>
        <p:spPr>
          <a:xfrm>
            <a:off x="16078" y="1466927"/>
            <a:ext cx="11947322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Response Status Codes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E2664A-7F9C-9C73-536A-3BBCA05A98CA}"/>
              </a:ext>
            </a:extLst>
          </p:cNvPr>
          <p:cNvSpPr txBox="1"/>
          <p:nvPr/>
        </p:nvSpPr>
        <p:spPr>
          <a:xfrm>
            <a:off x="614779" y="2861009"/>
            <a:ext cx="9940663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chemeClr val="bg1"/>
                </a:solidFill>
              </a:rPr>
              <a:t>1xx – Informational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rgbClr val="E8870A"/>
                </a:solidFill>
                <a:latin typeface="+mj-lt"/>
              </a:rPr>
              <a:t>2xx </a:t>
            </a:r>
            <a:r>
              <a:rPr lang="fr-BE" sz="8000" dirty="0">
                <a:solidFill>
                  <a:srgbClr val="E8870A"/>
                </a:solidFill>
              </a:rPr>
              <a:t>–</a:t>
            </a:r>
            <a:r>
              <a:rPr lang="en-US" sz="8000" dirty="0">
                <a:solidFill>
                  <a:srgbClr val="E8870A"/>
                </a:solidFill>
                <a:latin typeface="+mj-lt"/>
              </a:rPr>
              <a:t> Success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8000" dirty="0">
                <a:solidFill>
                  <a:schemeClr val="bg1"/>
                </a:solidFill>
              </a:rPr>
              <a:t>3xx </a:t>
            </a:r>
            <a:r>
              <a:rPr lang="en-US" sz="8000" dirty="0">
                <a:solidFill>
                  <a:schemeClr val="bg1"/>
                </a:solidFill>
              </a:rPr>
              <a:t>–</a:t>
            </a:r>
            <a:r>
              <a:rPr lang="fr-BE" sz="8000" dirty="0">
                <a:solidFill>
                  <a:schemeClr val="bg1"/>
                </a:solidFill>
              </a:rPr>
              <a:t> Redirection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8000" dirty="0">
                <a:solidFill>
                  <a:srgbClr val="E8870A"/>
                </a:solidFill>
                <a:latin typeface="+mj-lt"/>
              </a:rPr>
              <a:t>4xx – Client </a:t>
            </a:r>
            <a:r>
              <a:rPr lang="fr-BE" sz="8000" dirty="0" err="1">
                <a:solidFill>
                  <a:srgbClr val="E8870A"/>
                </a:solidFill>
                <a:latin typeface="+mj-lt"/>
              </a:rPr>
              <a:t>errors</a:t>
            </a:r>
            <a:endParaRPr lang="fr-BE" sz="8000" dirty="0">
              <a:solidFill>
                <a:srgbClr val="E8870A"/>
              </a:solidFill>
              <a:latin typeface="+mj-lt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BE" sz="8000" dirty="0">
                <a:solidFill>
                  <a:srgbClr val="E8870A"/>
                </a:solidFill>
                <a:latin typeface="+mj-lt"/>
              </a:rPr>
              <a:t>5xx – Server </a:t>
            </a:r>
            <a:r>
              <a:rPr lang="fr-BE" sz="8000" dirty="0" err="1">
                <a:solidFill>
                  <a:srgbClr val="E8870A"/>
                </a:solidFill>
                <a:latin typeface="+mj-lt"/>
              </a:rPr>
              <a:t>errors</a:t>
            </a:r>
            <a:endParaRPr lang="en-BE" sz="8000" dirty="0">
              <a:solidFill>
                <a:srgbClr val="E8870A"/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320878" y="247664"/>
            <a:ext cx="1165884" cy="1233164"/>
            <a:chOff x="0" y="0"/>
            <a:chExt cx="1554512" cy="164421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55419" cy="874676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999093" y="0"/>
              <a:ext cx="555419" cy="874676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1186692"/>
              <a:ext cx="555419" cy="45752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999093" y="1186692"/>
              <a:ext cx="555419" cy="457527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384841" y="7982172"/>
            <a:ext cx="1370713" cy="86354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384841" y="8916531"/>
            <a:ext cx="1370713" cy="86354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384841" y="7057599"/>
            <a:ext cx="1370713" cy="863549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384841" y="6134100"/>
            <a:ext cx="1370713" cy="8635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BE5A51-F88B-2186-0D48-AADFF12856A2}"/>
              </a:ext>
            </a:extLst>
          </p:cNvPr>
          <p:cNvSpPr txBox="1"/>
          <p:nvPr/>
        </p:nvSpPr>
        <p:spPr>
          <a:xfrm>
            <a:off x="0" y="795173"/>
            <a:ext cx="17967122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Common Status Codes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87B8687-F46B-3EE0-337A-A2B5BFD0A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051" y="1995245"/>
            <a:ext cx="9187897" cy="803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142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320878" y="247664"/>
            <a:ext cx="1165884" cy="1233164"/>
            <a:chOff x="0" y="0"/>
            <a:chExt cx="1554512" cy="164421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55419" cy="874676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999093" y="0"/>
              <a:ext cx="555419" cy="874676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1186692"/>
              <a:ext cx="555419" cy="45752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999093" y="1186692"/>
              <a:ext cx="555419" cy="457527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7982172"/>
            <a:ext cx="1370713" cy="86354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8916531"/>
            <a:ext cx="1370713" cy="86354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7057599"/>
            <a:ext cx="1370713" cy="863549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6134100"/>
            <a:ext cx="1370713" cy="8635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BE5A51-F88B-2186-0D48-AADFF12856A2}"/>
              </a:ext>
            </a:extLst>
          </p:cNvPr>
          <p:cNvSpPr txBox="1"/>
          <p:nvPr/>
        </p:nvSpPr>
        <p:spPr>
          <a:xfrm>
            <a:off x="0" y="795173"/>
            <a:ext cx="17967122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Common Status Codes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BB291F43-3819-D442-1E36-301C6289F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004162"/>
            <a:ext cx="8692356" cy="7605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3313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320878" y="247664"/>
            <a:ext cx="1165884" cy="1233164"/>
            <a:chOff x="0" y="0"/>
            <a:chExt cx="1554512" cy="164421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55419" cy="874676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999093" y="0"/>
              <a:ext cx="555419" cy="874676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1186692"/>
              <a:ext cx="555419" cy="45752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999093" y="1186692"/>
              <a:ext cx="555419" cy="457527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7982172"/>
            <a:ext cx="1370713" cy="86354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8916531"/>
            <a:ext cx="1370713" cy="86354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7057599"/>
            <a:ext cx="1370713" cy="863549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6134100"/>
            <a:ext cx="1370713" cy="8635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BE5A51-F88B-2186-0D48-AADFF12856A2}"/>
              </a:ext>
            </a:extLst>
          </p:cNvPr>
          <p:cNvSpPr txBox="1"/>
          <p:nvPr/>
        </p:nvSpPr>
        <p:spPr>
          <a:xfrm>
            <a:off x="0" y="795173"/>
            <a:ext cx="17967122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Common Status Codes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E418B1B7-BA73-0075-4CF2-119AE9025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3596" y="2021996"/>
            <a:ext cx="9100808" cy="796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8675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320878" y="247664"/>
            <a:ext cx="1165884" cy="1233164"/>
            <a:chOff x="0" y="0"/>
            <a:chExt cx="1554512" cy="164421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55419" cy="874676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999093" y="0"/>
              <a:ext cx="555419" cy="874676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1186692"/>
              <a:ext cx="555419" cy="457527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999093" y="1186692"/>
              <a:ext cx="555419" cy="457527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7982172"/>
            <a:ext cx="1370713" cy="863549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8916531"/>
            <a:ext cx="1370713" cy="863549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7057599"/>
            <a:ext cx="1370713" cy="863549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84841" y="6134100"/>
            <a:ext cx="1370713" cy="8635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BE5A51-F88B-2186-0D48-AADFF12856A2}"/>
              </a:ext>
            </a:extLst>
          </p:cNvPr>
          <p:cNvSpPr txBox="1"/>
          <p:nvPr/>
        </p:nvSpPr>
        <p:spPr>
          <a:xfrm>
            <a:off x="0" y="795173"/>
            <a:ext cx="17967122" cy="12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83"/>
              </a:lnSpc>
            </a:pPr>
            <a:r>
              <a:rPr lang="en-US" sz="8069" dirty="0">
                <a:solidFill>
                  <a:srgbClr val="E8870A"/>
                </a:solidFill>
                <a:latin typeface="Open Sans Bold"/>
              </a:rPr>
              <a:t>Common Status Codes</a:t>
            </a:r>
            <a:endParaRPr lang="en-US" sz="8069" dirty="0">
              <a:solidFill>
                <a:srgbClr val="FFFFFF"/>
              </a:solidFill>
              <a:latin typeface="Open Sans Bold"/>
            </a:endParaRP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1C81A7FF-8981-20C8-7573-089FDB29B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887" y="2162229"/>
            <a:ext cx="9078913" cy="7943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157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322</Words>
  <Application>Microsoft Office PowerPoint</Application>
  <PresentationFormat>Custom</PresentationFormat>
  <Paragraphs>81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Arial</vt:lpstr>
      <vt:lpstr>Open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Client Presentation</dc:title>
  <cp:lastModifiedBy>Wouter Van Schandevijl</cp:lastModifiedBy>
  <cp:revision>100</cp:revision>
  <dcterms:created xsi:type="dcterms:W3CDTF">2006-08-16T00:00:00Z</dcterms:created>
  <dcterms:modified xsi:type="dcterms:W3CDTF">2024-05-21T19:15:28Z</dcterms:modified>
  <dc:identifier>DAE4nIrG1s0</dc:identifier>
</cp:coreProperties>
</file>

<file path=docProps/thumbnail.jpeg>
</file>